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5"/>
  </p:notesMasterIdLst>
  <p:sldIdLst>
    <p:sldId id="256" r:id="rId2"/>
    <p:sldId id="257" r:id="rId3"/>
    <p:sldId id="283" r:id="rId4"/>
    <p:sldId id="258" r:id="rId5"/>
    <p:sldId id="284" r:id="rId6"/>
    <p:sldId id="285" r:id="rId7"/>
    <p:sldId id="286" r:id="rId8"/>
    <p:sldId id="287" r:id="rId9"/>
    <p:sldId id="288" r:id="rId10"/>
    <p:sldId id="279" r:id="rId11"/>
    <p:sldId id="261" r:id="rId12"/>
    <p:sldId id="289" r:id="rId13"/>
    <p:sldId id="277" r:id="rId14"/>
  </p:sldIdLst>
  <p:sldSz cx="9144000" cy="5143500" type="screen16x9"/>
  <p:notesSz cx="6858000" cy="9144000"/>
  <p:embeddedFontLst>
    <p:embeddedFont>
      <p:font typeface="Oswald Regular" panose="020B0604020202020204" charset="0"/>
      <p:regular r:id="rId16"/>
      <p:bold r:id="rId17"/>
    </p:embeddedFont>
    <p:embeddedFont>
      <p:font typeface="Agency FB" panose="020B0503020202020204" pitchFamily="34" charset="0"/>
      <p:regular r:id="rId18"/>
      <p:bold r:id="rId19"/>
    </p:embeddedFont>
    <p:embeddedFont>
      <p:font typeface="Oswald" panose="020B0604020202020204" charset="0"/>
      <p:regular r:id="rId20"/>
      <p:bold r:id="rId21"/>
    </p:embeddedFont>
    <p:embeddedFont>
      <p:font typeface="Open Sans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E837A53-4521-4F02-858D-0815DE734041}">
  <a:tblStyle styleId="{EE837A53-4521-4F02-858D-0815DE73404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2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288112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993a9f9f4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993a9f9f4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" name="Google Shape;3543;g9c593a610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4" name="Google Shape;3544;g9c593a6104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8b4d07d4c4_1_2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8b4d07d4c4_1_2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8b4d07d4c4_1_2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8b4d07d4c4_1_2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8" name="Google Shape;3508;g8b4d07d4c4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9" name="Google Shape;3509;g8b4d07d4c4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bec7ed8a1_0_3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8bec7ed8a1_0_3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8b7d816560_0_1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8b7d816560_0_1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8b7d816560_0_1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8b7d816560_0_1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8b7d816560_0_1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8b7d816560_0_1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8b7d816560_0_1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8b7d816560_0_1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8b7d816560_0_1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8b7d816560_0_1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8b7d816560_0_1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8b7d816560_0_1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8b7d816560_0_1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8b7d816560_0_1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000000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543350" y="670600"/>
            <a:ext cx="6627150" cy="4501753"/>
            <a:chOff x="2543350" y="670600"/>
            <a:chExt cx="6627150" cy="4501753"/>
          </a:xfrm>
        </p:grpSpPr>
        <p:pic>
          <p:nvPicPr>
            <p:cNvPr id="10" name="Google Shape;10;p2"/>
            <p:cNvPicPr preferRelativeResize="0"/>
            <p:nvPr/>
          </p:nvPicPr>
          <p:blipFill rotWithShape="1">
            <a:blip r:embed="rId2">
              <a:alphaModFix amt="57000"/>
            </a:blip>
            <a:srcRect l="26778" t="66358" r="38000" b="4794"/>
            <a:stretch/>
          </p:blipFill>
          <p:spPr>
            <a:xfrm rot="10800000">
              <a:off x="2543350" y="4053262"/>
              <a:ext cx="1190800" cy="1092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11;p2"/>
            <p:cNvPicPr preferRelativeResize="0"/>
            <p:nvPr/>
          </p:nvPicPr>
          <p:blipFill rotWithShape="1">
            <a:blip r:embed="rId3">
              <a:alphaModFix amt="85000"/>
            </a:blip>
            <a:srcRect t="31247" r="82869"/>
            <a:stretch/>
          </p:blipFill>
          <p:spPr>
            <a:xfrm>
              <a:off x="7803125" y="670600"/>
              <a:ext cx="1367375" cy="3123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12;p2"/>
            <p:cNvPicPr preferRelativeResize="0"/>
            <p:nvPr/>
          </p:nvPicPr>
          <p:blipFill rotWithShape="1">
            <a:blip r:embed="rId2">
              <a:alphaModFix amt="75000"/>
            </a:blip>
            <a:srcRect l="25451" t="25484" b="30446"/>
            <a:stretch/>
          </p:blipFill>
          <p:spPr>
            <a:xfrm rot="10800000">
              <a:off x="5868100" y="2967225"/>
              <a:ext cx="3302400" cy="2186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2"/>
            <p:cNvPicPr preferRelativeResize="0"/>
            <p:nvPr/>
          </p:nvPicPr>
          <p:blipFill rotWithShape="1">
            <a:blip r:embed="rId2">
              <a:alphaModFix amt="57000"/>
            </a:blip>
            <a:srcRect l="26778" t="72903" r="38000" b="4794"/>
            <a:stretch/>
          </p:blipFill>
          <p:spPr>
            <a:xfrm rot="10800000" flipH="1">
              <a:off x="4453500" y="4327853"/>
              <a:ext cx="1190800" cy="844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2"/>
            <p:cNvPicPr preferRelativeResize="0"/>
            <p:nvPr/>
          </p:nvPicPr>
          <p:blipFill>
            <a:blip r:embed="rId4">
              <a:alphaModFix amt="80000"/>
            </a:blip>
            <a:stretch>
              <a:fillRect/>
            </a:stretch>
          </p:blipFill>
          <p:spPr>
            <a:xfrm flipH="1">
              <a:off x="7973563" y="3919889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3730752" y="539496"/>
            <a:ext cx="4700100" cy="11430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4415575" y="1700775"/>
            <a:ext cx="4015200" cy="67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0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3"/>
          <p:cNvPicPr preferRelativeResize="0"/>
          <p:nvPr/>
        </p:nvPicPr>
        <p:blipFill rotWithShape="1">
          <a:blip r:embed="rId2">
            <a:alphaModFix amt="88000"/>
          </a:blip>
          <a:srcRect l="17416" t="30128"/>
          <a:stretch/>
        </p:blipFill>
        <p:spPr>
          <a:xfrm rot="10800000" flipH="1">
            <a:off x="0" y="3495574"/>
            <a:ext cx="3098849" cy="169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3"/>
          <p:cNvPicPr preferRelativeResize="0"/>
          <p:nvPr/>
        </p:nvPicPr>
        <p:blipFill rotWithShape="1">
          <a:blip r:embed="rId3">
            <a:alphaModFix/>
          </a:blip>
          <a:srcRect t="16777"/>
          <a:stretch/>
        </p:blipFill>
        <p:spPr>
          <a:xfrm flipH="1">
            <a:off x="6945648" y="-48928"/>
            <a:ext cx="1828801" cy="170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3"/>
          <p:cNvPicPr preferRelativeResize="0"/>
          <p:nvPr/>
        </p:nvPicPr>
        <p:blipFill rotWithShape="1">
          <a:blip r:embed="rId4">
            <a:alphaModFix amt="85000"/>
          </a:blip>
          <a:srcRect r="78523"/>
          <a:stretch/>
        </p:blipFill>
        <p:spPr>
          <a:xfrm rot="-5400000">
            <a:off x="6570650" y="-861101"/>
            <a:ext cx="510599" cy="2234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4"/>
          <p:cNvPicPr preferRelativeResize="0"/>
          <p:nvPr/>
        </p:nvPicPr>
        <p:blipFill rotWithShape="1">
          <a:blip r:embed="rId2">
            <a:alphaModFix/>
          </a:blip>
          <a:srcRect l="219" r="209"/>
          <a:stretch/>
        </p:blipFill>
        <p:spPr>
          <a:xfrm rot="10800000">
            <a:off x="8277600" y="4423425"/>
            <a:ext cx="603504" cy="60350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713100" y="1217775"/>
            <a:ext cx="7717500" cy="33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Livvic"/>
              <a:buAutoNum type="arabicPeriod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pic>
        <p:nvPicPr>
          <p:cNvPr id="28" name="Google Shape;28;p4"/>
          <p:cNvPicPr preferRelativeResize="0"/>
          <p:nvPr/>
        </p:nvPicPr>
        <p:blipFill rotWithShape="1">
          <a:blip r:embed="rId3">
            <a:alphaModFix/>
          </a:blip>
          <a:srcRect t="36431" r="38938"/>
          <a:stretch/>
        </p:blipFill>
        <p:spPr>
          <a:xfrm flipH="1">
            <a:off x="-96150" y="-91325"/>
            <a:ext cx="1348875" cy="1364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6"/>
          <p:cNvPicPr preferRelativeResize="0"/>
          <p:nvPr/>
        </p:nvPicPr>
        <p:blipFill rotWithShape="1">
          <a:blip r:embed="rId2">
            <a:alphaModFix/>
          </a:blip>
          <a:srcRect t="36431" r="38938"/>
          <a:stretch/>
        </p:blipFill>
        <p:spPr>
          <a:xfrm flipH="1">
            <a:off x="-96150" y="-91325"/>
            <a:ext cx="1348875" cy="1364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6"/>
          <p:cNvPicPr preferRelativeResize="0"/>
          <p:nvPr/>
        </p:nvPicPr>
        <p:blipFill rotWithShape="1">
          <a:blip r:embed="rId3">
            <a:alphaModFix/>
          </a:blip>
          <a:srcRect l="219" r="209"/>
          <a:stretch/>
        </p:blipFill>
        <p:spPr>
          <a:xfrm rot="10800000">
            <a:off x="8277600" y="4423425"/>
            <a:ext cx="603504" cy="603504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1108950" y="539500"/>
            <a:ext cx="69261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Oswald"/>
              <a:buNone/>
              <a:defRPr sz="35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Oswald"/>
              <a:buNone/>
              <a:defRPr sz="35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Oswald"/>
              <a:buNone/>
              <a:defRPr sz="35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Oswald"/>
              <a:buNone/>
              <a:defRPr sz="35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Oswald"/>
              <a:buNone/>
              <a:defRPr sz="35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Oswald"/>
              <a:buNone/>
              <a:defRPr sz="35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Oswald"/>
              <a:buNone/>
              <a:defRPr sz="35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Oswald"/>
              <a:buNone/>
              <a:defRPr sz="35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7"/>
          <p:cNvPicPr preferRelativeResize="0"/>
          <p:nvPr/>
        </p:nvPicPr>
        <p:blipFill rotWithShape="1">
          <a:blip r:embed="rId2">
            <a:alphaModFix/>
          </a:blip>
          <a:srcRect t="22148" b="-2424"/>
          <a:stretch/>
        </p:blipFill>
        <p:spPr>
          <a:xfrm rot="10800000">
            <a:off x="713224" y="3907948"/>
            <a:ext cx="3314701" cy="172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7"/>
          <p:cNvPicPr preferRelativeResize="0"/>
          <p:nvPr/>
        </p:nvPicPr>
        <p:blipFill rotWithShape="1">
          <a:blip r:embed="rId3">
            <a:alphaModFix/>
          </a:blip>
          <a:srcRect t="-4972" b="11505"/>
          <a:stretch/>
        </p:blipFill>
        <p:spPr>
          <a:xfrm rot="10800000">
            <a:off x="7701639" y="0"/>
            <a:ext cx="1458274" cy="97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7"/>
          <p:cNvPicPr preferRelativeResize="0"/>
          <p:nvPr/>
        </p:nvPicPr>
        <p:blipFill rotWithShape="1">
          <a:blip r:embed="rId4">
            <a:alphaModFix/>
          </a:blip>
          <a:srcRect l="219" r="209"/>
          <a:stretch/>
        </p:blipFill>
        <p:spPr>
          <a:xfrm rot="10800000">
            <a:off x="8129025" y="4297675"/>
            <a:ext cx="603504" cy="603504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713225" y="1502387"/>
            <a:ext cx="24507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ubTitle" idx="1"/>
          </p:nvPr>
        </p:nvSpPr>
        <p:spPr>
          <a:xfrm>
            <a:off x="713232" y="2208613"/>
            <a:ext cx="2066400" cy="8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rhee columns">
  <p:cSld name="CUSTOM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3"/>
          <p:cNvPicPr preferRelativeResize="0"/>
          <p:nvPr/>
        </p:nvPicPr>
        <p:blipFill rotWithShape="1">
          <a:blip r:embed="rId2">
            <a:alphaModFix/>
          </a:blip>
          <a:srcRect l="219" r="209"/>
          <a:stretch/>
        </p:blipFill>
        <p:spPr>
          <a:xfrm rot="10800000">
            <a:off x="8225021" y="4351019"/>
            <a:ext cx="731520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3"/>
          <p:cNvSpPr txBox="1">
            <a:spLocks noGrp="1"/>
          </p:cNvSpPr>
          <p:nvPr>
            <p:ph type="subTitle" idx="1"/>
          </p:nvPr>
        </p:nvSpPr>
        <p:spPr>
          <a:xfrm>
            <a:off x="6074675" y="786958"/>
            <a:ext cx="23559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2"/>
          </p:nvPr>
        </p:nvSpPr>
        <p:spPr>
          <a:xfrm>
            <a:off x="6074675" y="2114550"/>
            <a:ext cx="23559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3"/>
          </p:nvPr>
        </p:nvSpPr>
        <p:spPr>
          <a:xfrm>
            <a:off x="6074675" y="3442142"/>
            <a:ext cx="23559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>
            <a:off x="713225" y="2571750"/>
            <a:ext cx="3145800" cy="20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4"/>
          </p:nvPr>
        </p:nvSpPr>
        <p:spPr>
          <a:xfrm>
            <a:off x="4846320" y="1102408"/>
            <a:ext cx="1024200" cy="2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swald"/>
              <a:buNone/>
              <a:defRPr sz="1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"/>
              <a:buNone/>
              <a:defRPr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"/>
              <a:buNone/>
              <a:defRPr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"/>
              <a:buNone/>
              <a:defRPr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"/>
              <a:buNone/>
              <a:defRPr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"/>
              <a:buNone/>
              <a:defRPr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"/>
              <a:buNone/>
              <a:defRPr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"/>
              <a:buNone/>
              <a:defRPr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Oswald"/>
              <a:buNone/>
              <a:defRPr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5"/>
          </p:nvPr>
        </p:nvSpPr>
        <p:spPr>
          <a:xfrm>
            <a:off x="4846320" y="2430000"/>
            <a:ext cx="1024200" cy="2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swald"/>
              <a:buNone/>
              <a:defRPr sz="1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"/>
              <a:buNone/>
              <a:defRPr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"/>
              <a:buNone/>
              <a:defRPr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"/>
              <a:buNone/>
              <a:defRPr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"/>
              <a:buNone/>
              <a:defRPr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"/>
              <a:buNone/>
              <a:defRPr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"/>
              <a:buNone/>
              <a:defRPr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"/>
              <a:buNone/>
              <a:defRPr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Oswald"/>
              <a:buNone/>
              <a:defRPr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6"/>
          </p:nvPr>
        </p:nvSpPr>
        <p:spPr>
          <a:xfrm>
            <a:off x="4846320" y="3757592"/>
            <a:ext cx="1024200" cy="2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swald"/>
              <a:buNone/>
              <a:defRPr sz="1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"/>
              <a:buNone/>
              <a:defRPr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"/>
              <a:buNone/>
              <a:defRPr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"/>
              <a:buNone/>
              <a:defRPr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"/>
              <a:buNone/>
              <a:defRPr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"/>
              <a:buNone/>
              <a:defRPr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"/>
              <a:buNone/>
              <a:defRPr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"/>
              <a:buNone/>
              <a:defRPr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Oswald"/>
              <a:buNone/>
              <a:defRPr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pic>
        <p:nvPicPr>
          <p:cNvPr id="79" name="Google Shape;79;p13"/>
          <p:cNvPicPr preferRelativeResize="0"/>
          <p:nvPr/>
        </p:nvPicPr>
        <p:blipFill rotWithShape="1">
          <a:blip r:embed="rId3">
            <a:alphaModFix/>
          </a:blip>
          <a:srcRect l="17462" r="-3313"/>
          <a:stretch/>
        </p:blipFill>
        <p:spPr>
          <a:xfrm rot="10800000">
            <a:off x="7955276" y="1"/>
            <a:ext cx="1188724" cy="987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title" hasCustomPrompt="1"/>
          </p:nvPr>
        </p:nvSpPr>
        <p:spPr>
          <a:xfrm>
            <a:off x="786375" y="2572936"/>
            <a:ext cx="66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1"/>
          </p:nvPr>
        </p:nvSpPr>
        <p:spPr>
          <a:xfrm>
            <a:off x="1463040" y="2449202"/>
            <a:ext cx="2532900" cy="4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ubTitle" idx="2"/>
          </p:nvPr>
        </p:nvSpPr>
        <p:spPr>
          <a:xfrm>
            <a:off x="1463040" y="2948834"/>
            <a:ext cx="2469000" cy="5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title" idx="3" hasCustomPrompt="1"/>
          </p:nvPr>
        </p:nvSpPr>
        <p:spPr>
          <a:xfrm>
            <a:off x="786375" y="3683399"/>
            <a:ext cx="66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5" name="Google Shape;85;p14"/>
          <p:cNvSpPr txBox="1">
            <a:spLocks noGrp="1"/>
          </p:cNvSpPr>
          <p:nvPr>
            <p:ph type="subTitle" idx="4"/>
          </p:nvPr>
        </p:nvSpPr>
        <p:spPr>
          <a:xfrm>
            <a:off x="1463040" y="3559423"/>
            <a:ext cx="25329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subTitle" idx="5"/>
          </p:nvPr>
        </p:nvSpPr>
        <p:spPr>
          <a:xfrm>
            <a:off x="1463040" y="4058172"/>
            <a:ext cx="2469000" cy="5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title" idx="6" hasCustomPrompt="1"/>
          </p:nvPr>
        </p:nvSpPr>
        <p:spPr>
          <a:xfrm flipH="1">
            <a:off x="4846325" y="2572936"/>
            <a:ext cx="66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8" name="Google Shape;88;p14"/>
          <p:cNvSpPr txBox="1">
            <a:spLocks noGrp="1"/>
          </p:cNvSpPr>
          <p:nvPr>
            <p:ph type="subTitle" idx="7"/>
          </p:nvPr>
        </p:nvSpPr>
        <p:spPr>
          <a:xfrm flipH="1">
            <a:off x="5522976" y="2449202"/>
            <a:ext cx="25329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ubTitle" idx="8"/>
          </p:nvPr>
        </p:nvSpPr>
        <p:spPr>
          <a:xfrm flipH="1">
            <a:off x="5522856" y="2948834"/>
            <a:ext cx="2469000" cy="5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title" idx="9" hasCustomPrompt="1"/>
          </p:nvPr>
        </p:nvSpPr>
        <p:spPr>
          <a:xfrm flipH="1">
            <a:off x="4846325" y="3683399"/>
            <a:ext cx="66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1" name="Google Shape;91;p14"/>
          <p:cNvSpPr txBox="1">
            <a:spLocks noGrp="1"/>
          </p:cNvSpPr>
          <p:nvPr>
            <p:ph type="subTitle" idx="13"/>
          </p:nvPr>
        </p:nvSpPr>
        <p:spPr>
          <a:xfrm flipH="1">
            <a:off x="5522976" y="3559423"/>
            <a:ext cx="25329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subTitle" idx="14"/>
          </p:nvPr>
        </p:nvSpPr>
        <p:spPr>
          <a:xfrm flipH="1">
            <a:off x="5522856" y="4058172"/>
            <a:ext cx="2469000" cy="5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93" name="Google Shape;93;p14"/>
          <p:cNvPicPr preferRelativeResize="0"/>
          <p:nvPr/>
        </p:nvPicPr>
        <p:blipFill rotWithShape="1">
          <a:blip r:embed="rId2">
            <a:alphaModFix/>
          </a:blip>
          <a:srcRect t="109" b="99"/>
          <a:stretch/>
        </p:blipFill>
        <p:spPr>
          <a:xfrm>
            <a:off x="0" y="-35412"/>
            <a:ext cx="3314701" cy="2143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 rotWithShape="1">
          <a:blip r:embed="rId3">
            <a:alphaModFix/>
          </a:blip>
          <a:srcRect l="219" r="209"/>
          <a:stretch/>
        </p:blipFill>
        <p:spPr>
          <a:xfrm rot="10800000">
            <a:off x="8129025" y="4297675"/>
            <a:ext cx="603504" cy="60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4">
            <a:alphaModFix/>
          </a:blip>
          <a:srcRect t="-4972" b="11505"/>
          <a:stretch/>
        </p:blipFill>
        <p:spPr>
          <a:xfrm rot="10800000">
            <a:off x="7701639" y="0"/>
            <a:ext cx="1458274" cy="9721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>
            <a:spLocks noGrp="1"/>
          </p:cNvSpPr>
          <p:nvPr>
            <p:ph type="title" idx="15"/>
          </p:nvPr>
        </p:nvSpPr>
        <p:spPr>
          <a:xfrm>
            <a:off x="4572000" y="539500"/>
            <a:ext cx="38589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8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1"/>
          <p:cNvPicPr preferRelativeResize="0"/>
          <p:nvPr/>
        </p:nvPicPr>
        <p:blipFill rotWithShape="1">
          <a:blip r:embed="rId2">
            <a:alphaModFix/>
          </a:blip>
          <a:srcRect t="109" b="99"/>
          <a:stretch/>
        </p:blipFill>
        <p:spPr>
          <a:xfrm>
            <a:off x="0" y="-35412"/>
            <a:ext cx="3314701" cy="2143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1"/>
          <p:cNvPicPr preferRelativeResize="0"/>
          <p:nvPr/>
        </p:nvPicPr>
        <p:blipFill rotWithShape="1">
          <a:blip r:embed="rId3">
            <a:alphaModFix/>
          </a:blip>
          <a:srcRect l="219" r="209"/>
          <a:stretch/>
        </p:blipFill>
        <p:spPr>
          <a:xfrm rot="10800000">
            <a:off x="8129025" y="4297675"/>
            <a:ext cx="603504" cy="60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1"/>
          <p:cNvPicPr preferRelativeResize="0"/>
          <p:nvPr/>
        </p:nvPicPr>
        <p:blipFill rotWithShape="1">
          <a:blip r:embed="rId4">
            <a:alphaModFix/>
          </a:blip>
          <a:srcRect t="-4972" b="11505"/>
          <a:stretch/>
        </p:blipFill>
        <p:spPr>
          <a:xfrm rot="10800000">
            <a:off x="7701639" y="0"/>
            <a:ext cx="1458274" cy="97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2"/>
          <p:cNvPicPr preferRelativeResize="0"/>
          <p:nvPr/>
        </p:nvPicPr>
        <p:blipFill rotWithShape="1">
          <a:blip r:embed="rId2">
            <a:alphaModFix/>
          </a:blip>
          <a:srcRect t="22148" b="-2424"/>
          <a:stretch/>
        </p:blipFill>
        <p:spPr>
          <a:xfrm rot="10800000">
            <a:off x="713224" y="3907948"/>
            <a:ext cx="3314701" cy="172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2"/>
          <p:cNvPicPr preferRelativeResize="0"/>
          <p:nvPr/>
        </p:nvPicPr>
        <p:blipFill rotWithShape="1">
          <a:blip r:embed="rId3">
            <a:alphaModFix/>
          </a:blip>
          <a:srcRect t="-4972" b="11505"/>
          <a:stretch/>
        </p:blipFill>
        <p:spPr>
          <a:xfrm rot="10800000">
            <a:off x="7701639" y="0"/>
            <a:ext cx="1458274" cy="97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2"/>
          <p:cNvPicPr preferRelativeResize="0"/>
          <p:nvPr/>
        </p:nvPicPr>
        <p:blipFill rotWithShape="1">
          <a:blip r:embed="rId4">
            <a:alphaModFix/>
          </a:blip>
          <a:srcRect l="219" r="209"/>
          <a:stretch/>
        </p:blipFill>
        <p:spPr>
          <a:xfrm rot="10800000">
            <a:off x="8129025" y="4297675"/>
            <a:ext cx="603504" cy="603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Oswald Regular"/>
              <a:buNone/>
              <a:defRPr sz="4600">
                <a:solidFill>
                  <a:schemeClr val="accen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364900"/>
            <a:ext cx="7717500" cy="3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8" r:id="rId5"/>
    <p:sldLayoutId id="2147483659" r:id="rId6"/>
    <p:sldLayoutId id="2147483660" r:id="rId7"/>
    <p:sldLayoutId id="2147483667" r:id="rId8"/>
    <p:sldLayoutId id="2147483668" r:id="rId9"/>
    <p:sldLayoutId id="214748366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jpg"/><Relationship Id="rId7" Type="http://schemas.openxmlformats.org/officeDocument/2006/relationships/hyperlink" Target="https://wineandtravelitaly.com/history-chianti-classico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ineandotherstories.com/the-chianti-series-p1-the-history-of-chianti/" TargetMode="External"/><Relationship Id="rId5" Type="http://schemas.openxmlformats.org/officeDocument/2006/relationships/hyperlink" Target="https://winefolly.com/deep-dive/chianti-wine-tuscany/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s://www.winemag.com/2019/01/29/beginners-guide-chianti-chianti-classico/" TargetMode="External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>
            <a:spLocks noGrp="1"/>
          </p:cNvSpPr>
          <p:nvPr>
            <p:ph type="ctrTitle"/>
          </p:nvPr>
        </p:nvSpPr>
        <p:spPr>
          <a:xfrm>
            <a:off x="4114800" y="514350"/>
            <a:ext cx="4700100" cy="43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THE CHIANTI WINE REGION OF ITALY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6" name="Google Shape;3546;p49"/>
          <p:cNvSpPr txBox="1">
            <a:spLocks noGrp="1"/>
          </p:cNvSpPr>
          <p:nvPr>
            <p:ph type="title"/>
          </p:nvPr>
        </p:nvSpPr>
        <p:spPr>
          <a:xfrm>
            <a:off x="2133600" y="209550"/>
            <a:ext cx="4502009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PRINCIPLE GRAPES</a:t>
            </a:r>
            <a:endParaRPr dirty="0"/>
          </a:p>
        </p:txBody>
      </p:sp>
      <p:pic>
        <p:nvPicPr>
          <p:cNvPr id="3548" name="Google Shape;3548;p49"/>
          <p:cNvPicPr preferRelativeResize="0"/>
          <p:nvPr/>
        </p:nvPicPr>
        <p:blipFill rotWithShape="1">
          <a:blip r:embed="rId3">
            <a:alphaModFix/>
          </a:blip>
          <a:srcRect l="5798" r="25310" b="5171"/>
          <a:stretch/>
        </p:blipFill>
        <p:spPr>
          <a:xfrm>
            <a:off x="5878287" y="1123950"/>
            <a:ext cx="2845836" cy="2524319"/>
          </a:xfrm>
          <a:prstGeom prst="rect">
            <a:avLst/>
          </a:prstGeom>
          <a:noFill/>
          <a:ln>
            <a:noFill/>
          </a:ln>
        </p:spPr>
      </p:pic>
      <p:sp>
        <p:nvSpPr>
          <p:cNvPr id="3549" name="Google Shape;3549;p49"/>
          <p:cNvSpPr/>
          <p:nvPr/>
        </p:nvSpPr>
        <p:spPr>
          <a:xfrm>
            <a:off x="5493575" y="2344158"/>
            <a:ext cx="456234" cy="455185"/>
          </a:xfrm>
          <a:custGeom>
            <a:avLst/>
            <a:gdLst/>
            <a:ahLst/>
            <a:cxnLst/>
            <a:rect l="l" t="t" r="r" b="b"/>
            <a:pathLst>
              <a:path w="14878" h="14845" extrusionOk="0">
                <a:moveTo>
                  <a:pt x="4303" y="2636"/>
                </a:moveTo>
                <a:lnTo>
                  <a:pt x="12576" y="7440"/>
                </a:lnTo>
                <a:lnTo>
                  <a:pt x="4303" y="12210"/>
                </a:lnTo>
                <a:lnTo>
                  <a:pt x="4303" y="2636"/>
                </a:lnTo>
                <a:close/>
                <a:moveTo>
                  <a:pt x="7439" y="1"/>
                </a:moveTo>
                <a:cubicBezTo>
                  <a:pt x="3336" y="1"/>
                  <a:pt x="0" y="3303"/>
                  <a:pt x="0" y="7406"/>
                </a:cubicBezTo>
                <a:cubicBezTo>
                  <a:pt x="0" y="11542"/>
                  <a:pt x="3336" y="14845"/>
                  <a:pt x="7439" y="14845"/>
                </a:cubicBezTo>
                <a:cubicBezTo>
                  <a:pt x="11542" y="14845"/>
                  <a:pt x="14877" y="11542"/>
                  <a:pt x="14877" y="7406"/>
                </a:cubicBezTo>
                <a:cubicBezTo>
                  <a:pt x="14877" y="3303"/>
                  <a:pt x="11542" y="1"/>
                  <a:pt x="74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0" name="Google Shape;3550;p49"/>
          <p:cNvSpPr txBox="1">
            <a:spLocks noGrp="1"/>
          </p:cNvSpPr>
          <p:nvPr>
            <p:ph type="subTitle" idx="1"/>
          </p:nvPr>
        </p:nvSpPr>
        <p:spPr>
          <a:xfrm>
            <a:off x="381000" y="818143"/>
            <a:ext cx="5257800" cy="39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Both the Chianti and Chianti </a:t>
            </a:r>
            <a:r>
              <a:rPr lang="en-GB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Classico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 have been using 75–100% Sangiovese and up to 10% </a:t>
            </a:r>
            <a:r>
              <a:rPr lang="en-GB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Canaiolo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 and up to 20% of any other approved red grape variety such as Cabernet Sauvignon, Merlot or Syrah since 1996</a:t>
            </a:r>
            <a:r>
              <a:rPr lang="en-GB" sz="20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.</a:t>
            </a:r>
          </a:p>
          <a:p>
            <a:pPr marL="342900" indent="-34290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The Chianti </a:t>
            </a:r>
            <a:r>
              <a:rPr lang="en-GB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Classico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</a:rPr>
              <a:t> prohibited the use of white grape varieties such as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Malvasia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</a:rPr>
              <a:t> and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Trebbiano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</a:rPr>
              <a:t> in its wine in </a:t>
            </a:r>
            <a:r>
              <a:rPr lang="en-US" sz="20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2006 (Mower, 2019). </a:t>
            </a:r>
          </a:p>
          <a:p>
            <a:pPr marL="342900" indent="-34290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Tasting 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</a:rPr>
              <a:t>notes in today’s Chianti include red fruits, smoke, balsamic vinegar, dried herbs and games. The wine is mostly translucent; because of the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Saviongese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</a:rPr>
              <a:t> is a thin-skinned grape. The wine is </a:t>
            </a:r>
            <a:r>
              <a:rPr lang="en-US" sz="20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ruby 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</a:rPr>
              <a:t>reds with flashes of burnt </a:t>
            </a:r>
            <a:r>
              <a:rPr lang="en-US" sz="20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orange (</a:t>
            </a:r>
            <a:r>
              <a:rPr lang="en-US" sz="2000" dirty="0" err="1" smtClean="0">
                <a:latin typeface="Agency FB" panose="020B0503020202020204" pitchFamily="34" charset="0"/>
              </a:rPr>
              <a:t>Rohrbaugh</a:t>
            </a:r>
            <a:r>
              <a:rPr lang="en-US" sz="2000" dirty="0" smtClean="0">
                <a:latin typeface="Agency FB" panose="020B0503020202020204" pitchFamily="34" charset="0"/>
              </a:rPr>
              <a:t>, 2021)</a:t>
            </a:r>
            <a:r>
              <a:rPr lang="en-US" sz="20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. </a:t>
            </a:r>
            <a:endParaRPr lang="en-US" sz="2000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marL="342900" lvl="0" indent="-342900" algn="l" rtl="0">
              <a:spcBef>
                <a:spcPts val="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sz="20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956300" y="-873587"/>
            <a:ext cx="2209028" cy="214722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1"/>
          <p:cNvSpPr/>
          <p:nvPr/>
        </p:nvSpPr>
        <p:spPr>
          <a:xfrm>
            <a:off x="1342775" y="2723425"/>
            <a:ext cx="720300" cy="781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31"/>
          <p:cNvSpPr txBox="1">
            <a:spLocks noGrp="1"/>
          </p:cNvSpPr>
          <p:nvPr>
            <p:ph type="title"/>
          </p:nvPr>
        </p:nvSpPr>
        <p:spPr>
          <a:xfrm>
            <a:off x="1108950" y="539500"/>
            <a:ext cx="69261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CHIANTI WINE PRODUCERS</a:t>
            </a:r>
            <a:endParaRPr dirty="0"/>
          </a:p>
        </p:txBody>
      </p:sp>
      <p:sp>
        <p:nvSpPr>
          <p:cNvPr id="217" name="Google Shape;217;p31"/>
          <p:cNvSpPr txBox="1"/>
          <p:nvPr/>
        </p:nvSpPr>
        <p:spPr>
          <a:xfrm>
            <a:off x="685800" y="1273638"/>
            <a:ext cx="7772400" cy="3355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gency FB" panose="020B0503020202020204" pitchFamily="34" charset="0"/>
              </a:rPr>
              <a:t>Many wine producers operate in the Chianti region. </a:t>
            </a:r>
            <a:endParaRPr lang="en-US" sz="2000" dirty="0" smtClean="0">
              <a:latin typeface="Agency FB" panose="020B05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gency FB" panose="020B0503020202020204" pitchFamily="34" charset="0"/>
              </a:rPr>
              <a:t>Some </a:t>
            </a:r>
            <a:r>
              <a:rPr lang="en-US" sz="2000" dirty="0">
                <a:latin typeface="Agency FB" panose="020B0503020202020204" pitchFamily="34" charset="0"/>
              </a:rPr>
              <a:t>producers in the region include Barone </a:t>
            </a:r>
            <a:r>
              <a:rPr lang="en-US" sz="2000" dirty="0" err="1">
                <a:latin typeface="Agency FB" panose="020B0503020202020204" pitchFamily="34" charset="0"/>
              </a:rPr>
              <a:t>Ricasoli</a:t>
            </a:r>
            <a:r>
              <a:rPr lang="en-US" sz="2000" dirty="0">
                <a:latin typeface="Agency FB" panose="020B0503020202020204" pitchFamily="34" charset="0"/>
              </a:rPr>
              <a:t> Castello di </a:t>
            </a:r>
            <a:r>
              <a:rPr lang="en-US" sz="2000" dirty="0" err="1">
                <a:latin typeface="Agency FB" panose="020B0503020202020204" pitchFamily="34" charset="0"/>
              </a:rPr>
              <a:t>Brolio</a:t>
            </a:r>
            <a:r>
              <a:rPr lang="en-US" sz="2000" dirty="0">
                <a:latin typeface="Agency FB" panose="020B0503020202020204" pitchFamily="34" charset="0"/>
              </a:rPr>
              <a:t>, </a:t>
            </a:r>
            <a:r>
              <a:rPr lang="en-US" sz="2000" dirty="0" err="1">
                <a:latin typeface="Agency FB" panose="020B0503020202020204" pitchFamily="34" charset="0"/>
              </a:rPr>
              <a:t>Antinori</a:t>
            </a:r>
            <a:r>
              <a:rPr lang="en-US" sz="2000" dirty="0">
                <a:latin typeface="Agency FB" panose="020B0503020202020204" pitchFamily="34" charset="0"/>
              </a:rPr>
              <a:t>, </a:t>
            </a:r>
            <a:r>
              <a:rPr lang="en-US" sz="2000" dirty="0" err="1">
                <a:latin typeface="Agency FB" panose="020B0503020202020204" pitchFamily="34" charset="0"/>
              </a:rPr>
              <a:t>Brancaia</a:t>
            </a:r>
            <a:r>
              <a:rPr lang="en-US" sz="2000" dirty="0">
                <a:latin typeface="Agency FB" panose="020B0503020202020204" pitchFamily="34" charset="0"/>
              </a:rPr>
              <a:t>, </a:t>
            </a:r>
            <a:r>
              <a:rPr lang="en-US" sz="2000" dirty="0" err="1">
                <a:latin typeface="Agency FB" panose="020B0503020202020204" pitchFamily="34" charset="0"/>
              </a:rPr>
              <a:t>Anzienda</a:t>
            </a:r>
            <a:r>
              <a:rPr lang="en-US" sz="2000" dirty="0">
                <a:latin typeface="Agency FB" panose="020B0503020202020204" pitchFamily="34" charset="0"/>
              </a:rPr>
              <a:t> Agricola </a:t>
            </a:r>
            <a:r>
              <a:rPr lang="en-US" sz="2000" dirty="0" err="1">
                <a:latin typeface="Agency FB" panose="020B0503020202020204" pitchFamily="34" charset="0"/>
              </a:rPr>
              <a:t>Querciabella</a:t>
            </a:r>
            <a:r>
              <a:rPr lang="en-US" sz="2000" dirty="0">
                <a:latin typeface="Agency FB" panose="020B0503020202020204" pitchFamily="34" charset="0"/>
              </a:rPr>
              <a:t>, </a:t>
            </a:r>
            <a:r>
              <a:rPr lang="en-US" sz="2000" dirty="0" err="1">
                <a:latin typeface="Agency FB" panose="020B0503020202020204" pitchFamily="34" charset="0"/>
              </a:rPr>
              <a:t>Fontodi</a:t>
            </a:r>
            <a:r>
              <a:rPr lang="en-US" sz="2000" dirty="0">
                <a:latin typeface="Agency FB" panose="020B0503020202020204" pitchFamily="34" charset="0"/>
              </a:rPr>
              <a:t>, Castello di </a:t>
            </a:r>
            <a:r>
              <a:rPr lang="en-US" sz="2000" dirty="0" err="1">
                <a:latin typeface="Agency FB" panose="020B0503020202020204" pitchFamily="34" charset="0"/>
              </a:rPr>
              <a:t>Volpaia</a:t>
            </a:r>
            <a:r>
              <a:rPr lang="en-US" sz="2000" dirty="0">
                <a:latin typeface="Agency FB" panose="020B0503020202020204" pitchFamily="34" charset="0"/>
              </a:rPr>
              <a:t> and Castello di </a:t>
            </a:r>
            <a:r>
              <a:rPr lang="en-US" sz="2000" dirty="0" err="1">
                <a:latin typeface="Agency FB" panose="020B0503020202020204" pitchFamily="34" charset="0"/>
              </a:rPr>
              <a:t>Ama</a:t>
            </a:r>
            <a:r>
              <a:rPr lang="en-US" sz="2000" dirty="0">
                <a:latin typeface="Agency FB" panose="020B0503020202020204" pitchFamily="34" charset="0"/>
              </a:rPr>
              <a:t> to name a few. </a:t>
            </a:r>
            <a:endParaRPr lang="en-US" sz="2000" dirty="0" smtClean="0">
              <a:latin typeface="Agency FB" panose="020B05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gency FB" panose="020B0503020202020204" pitchFamily="34" charset="0"/>
              </a:rPr>
              <a:t>This </a:t>
            </a:r>
            <a:r>
              <a:rPr lang="en-US" sz="2000" dirty="0">
                <a:latin typeface="Agency FB" panose="020B0503020202020204" pitchFamily="34" charset="0"/>
              </a:rPr>
              <a:t>presentation places a special focus on Barone </a:t>
            </a:r>
            <a:r>
              <a:rPr lang="en-US" sz="2000" dirty="0" err="1">
                <a:latin typeface="Agency FB" panose="020B0503020202020204" pitchFamily="34" charset="0"/>
              </a:rPr>
              <a:t>Ricasoli</a:t>
            </a:r>
            <a:r>
              <a:rPr lang="en-US" sz="2000" dirty="0">
                <a:latin typeface="Agency FB" panose="020B0503020202020204" pitchFamily="34" charset="0"/>
              </a:rPr>
              <a:t> Castello di </a:t>
            </a:r>
            <a:r>
              <a:rPr lang="en-US" sz="2000" dirty="0" err="1">
                <a:latin typeface="Agency FB" panose="020B0503020202020204" pitchFamily="34" charset="0"/>
              </a:rPr>
              <a:t>Brolio</a:t>
            </a:r>
            <a:r>
              <a:rPr lang="en-US" sz="2000" dirty="0">
                <a:latin typeface="Agency FB" panose="020B0503020202020204" pitchFamily="34" charset="0"/>
              </a:rPr>
              <a:t>. </a:t>
            </a:r>
            <a:endParaRPr lang="en-US" sz="2000" dirty="0" smtClean="0">
              <a:latin typeface="Agency FB" panose="020B05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gency FB" panose="020B0503020202020204" pitchFamily="34" charset="0"/>
              </a:rPr>
              <a:t>The </a:t>
            </a:r>
            <a:r>
              <a:rPr lang="en-US" sz="2000" dirty="0">
                <a:latin typeface="Agency FB" panose="020B0503020202020204" pitchFamily="34" charset="0"/>
              </a:rPr>
              <a:t>rationale for selecting the Barone </a:t>
            </a:r>
            <a:r>
              <a:rPr lang="en-US" sz="2000" dirty="0" err="1">
                <a:latin typeface="Agency FB" panose="020B0503020202020204" pitchFamily="34" charset="0"/>
              </a:rPr>
              <a:t>Ricasoli</a:t>
            </a:r>
            <a:r>
              <a:rPr lang="en-US" sz="2000" dirty="0">
                <a:latin typeface="Agency FB" panose="020B0503020202020204" pitchFamily="34" charset="0"/>
              </a:rPr>
              <a:t> Castello di </a:t>
            </a:r>
            <a:r>
              <a:rPr lang="en-US" sz="2000" dirty="0" err="1">
                <a:latin typeface="Agency FB" panose="020B0503020202020204" pitchFamily="34" charset="0"/>
              </a:rPr>
              <a:t>Brolio</a:t>
            </a:r>
            <a:r>
              <a:rPr lang="en-US" sz="2000" dirty="0">
                <a:latin typeface="Agency FB" panose="020B0503020202020204" pitchFamily="34" charset="0"/>
              </a:rPr>
              <a:t> is that it was founded by the father of the Chianti Baron </a:t>
            </a:r>
            <a:r>
              <a:rPr lang="en-US" sz="2000" dirty="0" err="1">
                <a:latin typeface="Agency FB" panose="020B0503020202020204" pitchFamily="34" charset="0"/>
              </a:rPr>
              <a:t>Ricasoli</a:t>
            </a:r>
            <a:r>
              <a:rPr lang="en-US" sz="2000" dirty="0">
                <a:latin typeface="Agency FB" panose="020B0503020202020204" pitchFamily="34" charset="0"/>
              </a:rPr>
              <a:t>. </a:t>
            </a:r>
            <a:endParaRPr sz="2000" dirty="0">
              <a:solidFill>
                <a:schemeClr val="dk2"/>
              </a:solidFill>
              <a:latin typeface="Agency FB" panose="020B0503020202020204" pitchFamily="34" charset="0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956300" y="-873587"/>
            <a:ext cx="2209028" cy="214722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1"/>
          <p:cNvSpPr/>
          <p:nvPr/>
        </p:nvSpPr>
        <p:spPr>
          <a:xfrm>
            <a:off x="1342775" y="2723425"/>
            <a:ext cx="720300" cy="781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31"/>
          <p:cNvSpPr txBox="1">
            <a:spLocks noGrp="1"/>
          </p:cNvSpPr>
          <p:nvPr>
            <p:ph type="title"/>
          </p:nvPr>
        </p:nvSpPr>
        <p:spPr>
          <a:xfrm>
            <a:off x="1108950" y="539500"/>
            <a:ext cx="69261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CHIANTI WINE PRODUCERS</a:t>
            </a:r>
            <a:endParaRPr dirty="0"/>
          </a:p>
        </p:txBody>
      </p:sp>
      <p:sp>
        <p:nvSpPr>
          <p:cNvPr id="217" name="Google Shape;217;p31"/>
          <p:cNvSpPr txBox="1"/>
          <p:nvPr/>
        </p:nvSpPr>
        <p:spPr>
          <a:xfrm>
            <a:off x="685800" y="1273638"/>
            <a:ext cx="7772400" cy="3355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gency FB" panose="020B0503020202020204" pitchFamily="34" charset="0"/>
              </a:rPr>
              <a:t>As the oldest Chianti winery, does the Barone </a:t>
            </a:r>
            <a:r>
              <a:rPr lang="en-US" sz="2000" dirty="0" err="1">
                <a:latin typeface="Agency FB" panose="020B0503020202020204" pitchFamily="34" charset="0"/>
              </a:rPr>
              <a:t>Ricasoli</a:t>
            </a:r>
            <a:r>
              <a:rPr lang="en-US" sz="2000" dirty="0">
                <a:latin typeface="Agency FB" panose="020B0503020202020204" pitchFamily="34" charset="0"/>
              </a:rPr>
              <a:t> Castello di </a:t>
            </a:r>
            <a:r>
              <a:rPr lang="en-US" sz="2000" dirty="0" err="1">
                <a:latin typeface="Agency FB" panose="020B0503020202020204" pitchFamily="34" charset="0"/>
              </a:rPr>
              <a:t>Brolio</a:t>
            </a:r>
            <a:r>
              <a:rPr lang="en-US" sz="2000" dirty="0">
                <a:latin typeface="Agency FB" panose="020B0503020202020204" pitchFamily="34" charset="0"/>
              </a:rPr>
              <a:t> </a:t>
            </a:r>
            <a:r>
              <a:rPr lang="en-US" sz="2000" dirty="0" smtClean="0">
                <a:latin typeface="Agency FB" panose="020B0503020202020204" pitchFamily="34" charset="0"/>
              </a:rPr>
              <a:t>produce </a:t>
            </a:r>
            <a:r>
              <a:rPr lang="en-US" sz="2000" dirty="0">
                <a:latin typeface="Agency FB" panose="020B0503020202020204" pitchFamily="34" charset="0"/>
              </a:rPr>
              <a:t>high quality Chianti</a:t>
            </a:r>
            <a:r>
              <a:rPr lang="en-US" sz="2000" dirty="0" smtClean="0">
                <a:latin typeface="Agency FB" panose="020B0503020202020204" pitchFamily="34" charset="0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gency FB" panose="020B0503020202020204" pitchFamily="34" charset="0"/>
              </a:rPr>
              <a:t> </a:t>
            </a:r>
            <a:r>
              <a:rPr lang="en-US" sz="2000" dirty="0" err="1">
                <a:latin typeface="Agency FB" panose="020B0503020202020204" pitchFamily="34" charset="0"/>
              </a:rPr>
              <a:t>Ricasoli</a:t>
            </a:r>
            <a:r>
              <a:rPr lang="en-US" sz="2000" dirty="0">
                <a:latin typeface="Agency FB" panose="020B0503020202020204" pitchFamily="34" charset="0"/>
              </a:rPr>
              <a:t> wines are considered premium wines and are part of the Chianti </a:t>
            </a:r>
            <a:r>
              <a:rPr lang="en-US" sz="2000" dirty="0" err="1">
                <a:latin typeface="Agency FB" panose="020B0503020202020204" pitchFamily="34" charset="0"/>
              </a:rPr>
              <a:t>Classico</a:t>
            </a:r>
            <a:r>
              <a:rPr lang="en-US" sz="2000" dirty="0">
                <a:latin typeface="Agency FB" panose="020B0503020202020204" pitchFamily="34" charset="0"/>
              </a:rPr>
              <a:t>. The wine is produced under 6 labels; three IGT Tuscan wines and 3 premium bottlings of Chianti </a:t>
            </a:r>
            <a:r>
              <a:rPr lang="en-US" sz="2000" dirty="0" err="1">
                <a:latin typeface="Agency FB" panose="020B0503020202020204" pitchFamily="34" charset="0"/>
              </a:rPr>
              <a:t>Classico</a:t>
            </a:r>
            <a:r>
              <a:rPr lang="en-US" sz="2000" dirty="0" smtClean="0">
                <a:latin typeface="Agency FB" panose="020B0503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gency FB" panose="020B0503020202020204" pitchFamily="34" charset="0"/>
              </a:rPr>
              <a:t> </a:t>
            </a:r>
            <a:r>
              <a:rPr lang="en-US" sz="2000" dirty="0">
                <a:latin typeface="Agency FB" panose="020B0503020202020204" pitchFamily="34" charset="0"/>
              </a:rPr>
              <a:t>Some of their top wines include; the Barone </a:t>
            </a:r>
            <a:r>
              <a:rPr lang="en-US" sz="2000" dirty="0" err="1">
                <a:latin typeface="Agency FB" panose="020B0503020202020204" pitchFamily="34" charset="0"/>
              </a:rPr>
              <a:t>Ricasoli</a:t>
            </a:r>
            <a:r>
              <a:rPr lang="en-US" sz="2000" dirty="0">
                <a:latin typeface="Agency FB" panose="020B0503020202020204" pitchFamily="34" charset="0"/>
              </a:rPr>
              <a:t> Castello di </a:t>
            </a:r>
            <a:r>
              <a:rPr lang="en-US" sz="2000" dirty="0" err="1">
                <a:latin typeface="Agency FB" panose="020B0503020202020204" pitchFamily="34" charset="0"/>
              </a:rPr>
              <a:t>Brolio</a:t>
            </a:r>
            <a:r>
              <a:rPr lang="en-US" sz="2000" dirty="0">
                <a:latin typeface="Agency FB" panose="020B0503020202020204" pitchFamily="34" charset="0"/>
              </a:rPr>
              <a:t> Gran </a:t>
            </a:r>
            <a:r>
              <a:rPr lang="en-US" sz="2000" dirty="0" err="1">
                <a:latin typeface="Agency FB" panose="020B0503020202020204" pitchFamily="34" charset="0"/>
              </a:rPr>
              <a:t>Selezione</a:t>
            </a:r>
            <a:r>
              <a:rPr lang="en-US" sz="2000" dirty="0">
                <a:latin typeface="Agency FB" panose="020B0503020202020204" pitchFamily="34" charset="0"/>
              </a:rPr>
              <a:t> Chianti </a:t>
            </a:r>
            <a:r>
              <a:rPr lang="en-US" sz="2000" dirty="0" err="1">
                <a:latin typeface="Agency FB" panose="020B0503020202020204" pitchFamily="34" charset="0"/>
              </a:rPr>
              <a:t>Classico</a:t>
            </a:r>
            <a:r>
              <a:rPr lang="en-US" sz="2000" dirty="0">
                <a:latin typeface="Agency FB" panose="020B0503020202020204" pitchFamily="34" charset="0"/>
              </a:rPr>
              <a:t> 2016 </a:t>
            </a:r>
            <a:r>
              <a:rPr lang="en-US" sz="2000" i="1" dirty="0">
                <a:latin typeface="Agency FB" panose="020B0503020202020204" pitchFamily="34" charset="0"/>
              </a:rPr>
              <a:t>Sangiovese Blend </a:t>
            </a:r>
            <a:r>
              <a:rPr lang="en-US" sz="2000" dirty="0">
                <a:latin typeface="Agency FB" panose="020B0503020202020204" pitchFamily="34" charset="0"/>
              </a:rPr>
              <a:t>which retails for about $</a:t>
            </a:r>
            <a:r>
              <a:rPr lang="en-US" sz="2000" dirty="0" smtClean="0">
                <a:latin typeface="Agency FB" panose="020B0503020202020204" pitchFamily="34" charset="0"/>
              </a:rPr>
              <a:t>59.95</a:t>
            </a:r>
            <a:r>
              <a:rPr lang="en-US" sz="2000" dirty="0">
                <a:latin typeface="Agency FB" panose="020B0503020202020204" pitchFamily="34" charset="0"/>
              </a:rPr>
              <a:t> </a:t>
            </a:r>
            <a:r>
              <a:rPr lang="en-US" sz="2000" dirty="0" smtClean="0">
                <a:latin typeface="Agency FB" panose="020B0503020202020204" pitchFamily="34" charset="0"/>
              </a:rPr>
              <a:t>and the </a:t>
            </a:r>
            <a:r>
              <a:rPr lang="it-IT" sz="2000" dirty="0">
                <a:latin typeface="Agency FB" panose="020B0503020202020204" pitchFamily="34" charset="0"/>
              </a:rPr>
              <a:t>Barone Ricasoli Castello di Brolio Vin Santo del Chianti </a:t>
            </a:r>
            <a:r>
              <a:rPr lang="it-IT" sz="2000" dirty="0" smtClean="0">
                <a:latin typeface="Agency FB" panose="020B0503020202020204" pitchFamily="34" charset="0"/>
              </a:rPr>
              <a:t>Classico which sells for about $68.</a:t>
            </a:r>
            <a:endParaRPr lang="en-US" sz="2000" b="1" dirty="0">
              <a:latin typeface="Agency FB" panose="020B05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sz="2000" dirty="0">
              <a:solidFill>
                <a:schemeClr val="dk2"/>
              </a:solidFill>
              <a:latin typeface="Agency FB" panose="020B0503020202020204" pitchFamily="34" charset="0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158696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3" name="Google Shape;3513;p47"/>
          <p:cNvGrpSpPr/>
          <p:nvPr/>
        </p:nvGrpSpPr>
        <p:grpSpPr>
          <a:xfrm>
            <a:off x="-25424" y="-14268"/>
            <a:ext cx="4597426" cy="5187192"/>
            <a:chOff x="-25424" y="-14268"/>
            <a:chExt cx="4597426" cy="5187192"/>
          </a:xfrm>
        </p:grpSpPr>
        <p:pic>
          <p:nvPicPr>
            <p:cNvPr id="3514" name="Google Shape;3514;p47"/>
            <p:cNvPicPr preferRelativeResize="0"/>
            <p:nvPr/>
          </p:nvPicPr>
          <p:blipFill rotWithShape="1">
            <a:blip r:embed="rId3">
              <a:alphaModFix/>
            </a:blip>
            <a:srcRect l="12318" t="-291" r="-493" b="-291"/>
            <a:stretch/>
          </p:blipFill>
          <p:spPr>
            <a:xfrm flipH="1">
              <a:off x="-25424" y="-14268"/>
              <a:ext cx="4597426" cy="51871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15" name="Google Shape;3515;p47"/>
            <p:cNvSpPr/>
            <p:nvPr/>
          </p:nvSpPr>
          <p:spPr>
            <a:xfrm>
              <a:off x="1645377" y="2277904"/>
              <a:ext cx="2590800" cy="2586600"/>
            </a:xfrm>
            <a:prstGeom prst="ellipse">
              <a:avLst/>
            </a:prstGeom>
            <a:gradFill>
              <a:gsLst>
                <a:gs pos="0">
                  <a:srgbClr val="000000">
                    <a:alpha val="67843"/>
                  </a:srgbClr>
                </a:gs>
                <a:gs pos="94000">
                  <a:srgbClr val="808080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16" name="Google Shape;3516;p47"/>
          <p:cNvSpPr txBox="1">
            <a:spLocks noGrp="1"/>
          </p:cNvSpPr>
          <p:nvPr>
            <p:ph type="subTitle" idx="1"/>
          </p:nvPr>
        </p:nvSpPr>
        <p:spPr>
          <a:xfrm>
            <a:off x="4572002" y="285751"/>
            <a:ext cx="4571998" cy="46920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-457200"/>
            <a:r>
              <a:rPr lang="en-US" sz="1800" dirty="0" err="1">
                <a:latin typeface="Agency FB" panose="020B0503020202020204" pitchFamily="34" charset="0"/>
              </a:rPr>
              <a:t>Domine</a:t>
            </a:r>
            <a:r>
              <a:rPr lang="en-US" sz="1800" dirty="0">
                <a:latin typeface="Agency FB" panose="020B0503020202020204" pitchFamily="34" charset="0"/>
              </a:rPr>
              <a:t>, A. (2008). </a:t>
            </a:r>
            <a:r>
              <a:rPr lang="en-US" sz="1800" i="1" dirty="0">
                <a:latin typeface="Agency FB" panose="020B0503020202020204" pitchFamily="34" charset="0"/>
              </a:rPr>
              <a:t>Wine</a:t>
            </a:r>
            <a:r>
              <a:rPr lang="en-US" sz="1800" dirty="0">
                <a:latin typeface="Agency FB" panose="020B0503020202020204" pitchFamily="34" charset="0"/>
              </a:rPr>
              <a:t>, pp. 402-411, Ullmann Publishing, ISBN 978-3-8331-4611-4 </a:t>
            </a:r>
            <a:endParaRPr lang="en-US" sz="1800" dirty="0">
              <a:latin typeface="Agency FB" panose="020B0503020202020204" pitchFamily="34" charset="0"/>
            </a:endParaRPr>
          </a:p>
          <a:p>
            <a:pPr marL="0" lvl="0" indent="-457200"/>
            <a:r>
              <a:rPr lang="en-US" sz="1800" dirty="0" smtClean="0">
                <a:latin typeface="Agency FB" panose="020B0503020202020204" pitchFamily="34" charset="0"/>
              </a:rPr>
              <a:t>Mower</a:t>
            </a:r>
            <a:r>
              <a:rPr lang="en-US" sz="1800" dirty="0">
                <a:latin typeface="Agency FB" panose="020B0503020202020204" pitchFamily="34" charset="0"/>
              </a:rPr>
              <a:t>, L. (2019, January 29). </a:t>
            </a:r>
            <a:r>
              <a:rPr lang="en-US" sz="1800" i="1" dirty="0">
                <a:latin typeface="Agency FB" panose="020B0503020202020204" pitchFamily="34" charset="0"/>
              </a:rPr>
              <a:t>A Beginner’s Guide </a:t>
            </a:r>
            <a:r>
              <a:rPr lang="en-US" sz="1800" i="1" dirty="0" smtClean="0">
                <a:latin typeface="Agency FB" panose="020B0503020202020204" pitchFamily="34" charset="0"/>
              </a:rPr>
              <a:t>to Chianti </a:t>
            </a:r>
            <a:r>
              <a:rPr lang="en-US" sz="1800" i="1" dirty="0">
                <a:latin typeface="Agency FB" panose="020B0503020202020204" pitchFamily="34" charset="0"/>
              </a:rPr>
              <a:t>and Chianti </a:t>
            </a:r>
            <a:r>
              <a:rPr lang="en-US" sz="1800" i="1" dirty="0" err="1">
                <a:latin typeface="Agency FB" panose="020B0503020202020204" pitchFamily="34" charset="0"/>
              </a:rPr>
              <a:t>Classico</a:t>
            </a:r>
            <a:r>
              <a:rPr lang="en-US" sz="1800" dirty="0">
                <a:latin typeface="Agency FB" panose="020B0503020202020204" pitchFamily="34" charset="0"/>
              </a:rPr>
              <a:t>. Wine Enthusiast. </a:t>
            </a:r>
            <a:r>
              <a:rPr lang="en-US" sz="1800" dirty="0">
                <a:latin typeface="Agency FB" panose="020B0503020202020204" pitchFamily="34" charset="0"/>
                <a:hlinkClick r:id="rId4"/>
              </a:rPr>
              <a:t>https://</a:t>
            </a:r>
            <a:r>
              <a:rPr lang="en-US" sz="1800" dirty="0" smtClean="0">
                <a:latin typeface="Agency FB" panose="020B0503020202020204" pitchFamily="34" charset="0"/>
                <a:hlinkClick r:id="rId4"/>
              </a:rPr>
              <a:t>www.winemag.com/2019/01/29/beginners-guide-chianti-chianti-classico/</a:t>
            </a:r>
            <a:endParaRPr lang="en-US" sz="1800" dirty="0">
              <a:latin typeface="Agency FB" panose="020B0503020202020204" pitchFamily="34" charset="0"/>
            </a:endParaRPr>
          </a:p>
          <a:p>
            <a:pPr marL="0" lvl="0" indent="-457200"/>
            <a:r>
              <a:rPr lang="en-US" sz="1800" dirty="0" err="1" smtClean="0">
                <a:latin typeface="Agency FB" panose="020B0503020202020204" pitchFamily="34" charset="0"/>
              </a:rPr>
              <a:t>Rohrbaugh</a:t>
            </a:r>
            <a:r>
              <a:rPr lang="en-US" sz="1800" dirty="0">
                <a:latin typeface="Agency FB" panose="020B0503020202020204" pitchFamily="34" charset="0"/>
              </a:rPr>
              <a:t>, J. (2021, March 25). </a:t>
            </a:r>
            <a:r>
              <a:rPr lang="en-US" sz="1800" i="1" dirty="0">
                <a:latin typeface="Agency FB" panose="020B0503020202020204" pitchFamily="34" charset="0"/>
              </a:rPr>
              <a:t>Chianti Wine: The Pride of Tuscany</a:t>
            </a:r>
            <a:r>
              <a:rPr lang="en-US" sz="1800" dirty="0">
                <a:latin typeface="Agency FB" panose="020B0503020202020204" pitchFamily="34" charset="0"/>
              </a:rPr>
              <a:t>. Wine Folly. </a:t>
            </a:r>
            <a:r>
              <a:rPr lang="en-US" sz="1800" dirty="0">
                <a:latin typeface="Agency FB" panose="020B0503020202020204" pitchFamily="34" charset="0"/>
                <a:hlinkClick r:id="rId5"/>
              </a:rPr>
              <a:t>https://winefolly.com/deep-dive/chianti-wine-tuscany</a:t>
            </a:r>
            <a:r>
              <a:rPr lang="en-US" sz="1800" dirty="0" smtClean="0">
                <a:latin typeface="Agency FB" panose="020B0503020202020204" pitchFamily="34" charset="0"/>
                <a:hlinkClick r:id="rId5"/>
              </a:rPr>
              <a:t>/</a:t>
            </a:r>
            <a:endParaRPr lang="en-US" sz="1800" dirty="0" smtClean="0">
              <a:latin typeface="Agency FB" panose="020B0503020202020204" pitchFamily="34" charset="0"/>
            </a:endParaRPr>
          </a:p>
          <a:p>
            <a:pPr marL="0" lvl="0" indent="-457200"/>
            <a:r>
              <a:rPr lang="en-US" sz="1800" dirty="0">
                <a:latin typeface="Agency FB" panose="020B0503020202020204" pitchFamily="34" charset="0"/>
              </a:rPr>
              <a:t>Wine and Other Stories. (2020, January 24). </a:t>
            </a:r>
            <a:r>
              <a:rPr lang="en-US" sz="1800" i="1" dirty="0">
                <a:latin typeface="Agency FB" panose="020B0503020202020204" pitchFamily="34" charset="0"/>
              </a:rPr>
              <a:t>The Chianti Series - Part 1: The history of Chianti ~</a:t>
            </a:r>
            <a:r>
              <a:rPr lang="en-US" sz="1800" dirty="0">
                <a:latin typeface="Agency FB" panose="020B0503020202020204" pitchFamily="34" charset="0"/>
              </a:rPr>
              <a:t>. </a:t>
            </a:r>
            <a:r>
              <a:rPr lang="en-US" sz="1800" dirty="0">
                <a:latin typeface="Agency FB" panose="020B0503020202020204" pitchFamily="34" charset="0"/>
                <a:hlinkClick r:id="rId6"/>
              </a:rPr>
              <a:t>https://wineandotherstories.com/the-chianti-series-p1-the-history-of-chianti</a:t>
            </a:r>
            <a:r>
              <a:rPr lang="en-US" sz="1800" dirty="0" smtClean="0">
                <a:latin typeface="Agency FB" panose="020B0503020202020204" pitchFamily="34" charset="0"/>
                <a:hlinkClick r:id="rId6"/>
              </a:rPr>
              <a:t>/</a:t>
            </a:r>
            <a:endParaRPr lang="en-US" sz="1800" dirty="0" smtClean="0">
              <a:latin typeface="Agency FB" panose="020B0503020202020204" pitchFamily="34" charset="0"/>
            </a:endParaRPr>
          </a:p>
          <a:p>
            <a:pPr marL="0" lvl="0" indent="-457200"/>
            <a:r>
              <a:rPr lang="en-US" sz="1800" dirty="0">
                <a:latin typeface="Agency FB" panose="020B0503020202020204" pitchFamily="34" charset="0"/>
              </a:rPr>
              <a:t>Wine and Travel Italy. (2021, June 3). </a:t>
            </a:r>
            <a:r>
              <a:rPr lang="en-US" sz="1800" i="1" dirty="0">
                <a:latin typeface="Agency FB" panose="020B0503020202020204" pitchFamily="34" charset="0"/>
              </a:rPr>
              <a:t>The History of Chianti </a:t>
            </a:r>
            <a:r>
              <a:rPr lang="en-US" sz="1800" i="1" dirty="0" err="1">
                <a:latin typeface="Agency FB" panose="020B0503020202020204" pitchFamily="34" charset="0"/>
              </a:rPr>
              <a:t>Classico</a:t>
            </a:r>
            <a:r>
              <a:rPr lang="en-US" sz="1800" dirty="0">
                <a:latin typeface="Agency FB" panose="020B0503020202020204" pitchFamily="34" charset="0"/>
              </a:rPr>
              <a:t>. </a:t>
            </a:r>
            <a:r>
              <a:rPr lang="en-US" sz="1800" dirty="0">
                <a:latin typeface="Agency FB" panose="020B0503020202020204" pitchFamily="34" charset="0"/>
                <a:hlinkClick r:id="rId7"/>
              </a:rPr>
              <a:t>https://wineandtravelitaly.com/history-chianti-classico</a:t>
            </a:r>
            <a:r>
              <a:rPr lang="en-US" sz="1800" dirty="0" smtClean="0">
                <a:latin typeface="Agency FB" panose="020B0503020202020204" pitchFamily="34" charset="0"/>
                <a:hlinkClick r:id="rId7"/>
              </a:rPr>
              <a:t>/</a:t>
            </a:r>
            <a:endParaRPr lang="en-US" sz="1800" dirty="0" smtClean="0">
              <a:latin typeface="Agency FB" panose="020B0503020202020204" pitchFamily="34" charset="0"/>
            </a:endParaRPr>
          </a:p>
          <a:p>
            <a:pPr marL="0" lvl="0" indent="-457200"/>
            <a:endParaRPr sz="1800" dirty="0">
              <a:latin typeface="Agency FB" panose="020B0503020202020204" pitchFamily="34" charset="0"/>
            </a:endParaRPr>
          </a:p>
        </p:txBody>
      </p:sp>
      <p:grpSp>
        <p:nvGrpSpPr>
          <p:cNvPr id="3520" name="Google Shape;3520;p47"/>
          <p:cNvGrpSpPr/>
          <p:nvPr/>
        </p:nvGrpSpPr>
        <p:grpSpPr>
          <a:xfrm>
            <a:off x="1598825" y="3447476"/>
            <a:ext cx="3125576" cy="1788769"/>
            <a:chOff x="1522625" y="3447476"/>
            <a:chExt cx="3125576" cy="1788769"/>
          </a:xfrm>
        </p:grpSpPr>
        <p:pic>
          <p:nvPicPr>
            <p:cNvPr id="3521" name="Google Shape;3521;p47"/>
            <p:cNvPicPr preferRelativeResize="0"/>
            <p:nvPr/>
          </p:nvPicPr>
          <p:blipFill rotWithShape="1">
            <a:blip r:embed="rId8">
              <a:alphaModFix/>
            </a:blip>
            <a:srcRect t="21630"/>
            <a:stretch/>
          </p:blipFill>
          <p:spPr>
            <a:xfrm rot="10800000" flipH="1">
              <a:off x="1522625" y="3447476"/>
              <a:ext cx="1944225" cy="17059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22" name="Google Shape;3522;p47"/>
            <p:cNvPicPr preferRelativeResize="0"/>
            <p:nvPr/>
          </p:nvPicPr>
          <p:blipFill rotWithShape="1">
            <a:blip r:embed="rId9">
              <a:alphaModFix amt="90000"/>
            </a:blip>
            <a:srcRect b="67056"/>
            <a:stretch/>
          </p:blipFill>
          <p:spPr>
            <a:xfrm>
              <a:off x="2481850" y="4603245"/>
              <a:ext cx="2166351" cy="633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23" name="Google Shape;3523;p47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3468647" y="4892854"/>
              <a:ext cx="164575" cy="1698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24" name="Google Shape;3524;p47"/>
          <p:cNvSpPr txBox="1">
            <a:spLocks noGrp="1"/>
          </p:cNvSpPr>
          <p:nvPr>
            <p:ph type="title"/>
          </p:nvPr>
        </p:nvSpPr>
        <p:spPr>
          <a:xfrm>
            <a:off x="713225" y="2571750"/>
            <a:ext cx="3145800" cy="20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REFERENCES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>
            <a:spLocks noGrp="1"/>
          </p:cNvSpPr>
          <p:nvPr>
            <p:ph type="body" idx="1"/>
          </p:nvPr>
        </p:nvSpPr>
        <p:spPr>
          <a:xfrm>
            <a:off x="685800" y="1123950"/>
            <a:ext cx="7717500" cy="35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Chianti is a wine production region in the mountainous region of Tuscany, central Italy. </a:t>
            </a:r>
            <a:endParaRPr lang="en-GB" sz="2000" dirty="0" smtClean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marL="342900" indent="-34290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The 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region is spread across the Italian provinces of Pisa, Pistoia, Arezzo, Siena, Florence and Prato. </a:t>
            </a:r>
            <a:endParaRPr lang="en-GB" sz="2000" dirty="0" smtClean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marL="342900" indent="-34290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Due 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to its closeness to Florence, the region is a popular tourist destination, especially for wine lovers. The region is known for its rich food and art history, hot summers and sweeping landscapes. </a:t>
            </a:r>
            <a:endParaRPr lang="en-GB" sz="2000" dirty="0" smtClean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marL="342900" indent="-34290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The 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rationale for choosing Chianti for my presentation was that recently, Italy has been challenging France’s position on wine lists and customer preferences. I am also fascinated by Chianti’s unique bottles, which bear a black rooster</a:t>
            </a:r>
            <a:r>
              <a:rPr lang="en-GB" sz="20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.</a:t>
            </a:r>
          </a:p>
          <a:p>
            <a:pPr marL="342900" indent="-34290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Given the rich history of Tuscany, I am also quite sure the history of wine production on Tuscany is just as rich. I think it is worth to explore Chianti’s wine.</a:t>
            </a:r>
            <a:endParaRPr lang="en-US" sz="2000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sz="20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74" name="Google Shape;174;p27"/>
          <p:cNvSpPr txBox="1">
            <a:spLocks noGrp="1"/>
          </p:cNvSpPr>
          <p:nvPr>
            <p:ph type="title"/>
          </p:nvPr>
        </p:nvSpPr>
        <p:spPr>
          <a:xfrm>
            <a:off x="685800" y="361950"/>
            <a:ext cx="77175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INTRODUCTION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"/>
          <p:cNvSpPr txBox="1">
            <a:spLocks noGrp="1"/>
          </p:cNvSpPr>
          <p:nvPr>
            <p:ph type="subTitle" idx="7"/>
          </p:nvPr>
        </p:nvSpPr>
        <p:spPr>
          <a:xfrm flipH="1">
            <a:off x="609600" y="1733550"/>
            <a:ext cx="7772400" cy="29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Chianti as a region first appeared in the 13</a:t>
            </a:r>
            <a:r>
              <a:rPr lang="en-GB" sz="2000" baseline="30000" dirty="0">
                <a:solidFill>
                  <a:schemeClr val="tx1"/>
                </a:solidFill>
                <a:latin typeface="Agency FB" panose="020B0503020202020204" pitchFamily="34" charset="0"/>
              </a:rPr>
              <a:t>th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 century. At the time, Chianti was used to describe an area near three villages; </a:t>
            </a:r>
            <a:r>
              <a:rPr lang="en-GB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Castellina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, </a:t>
            </a:r>
            <a:r>
              <a:rPr lang="en-GB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Gaiole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 and </a:t>
            </a:r>
            <a:r>
              <a:rPr lang="en-GB" sz="2000" dirty="0" err="1" smtClean="0">
                <a:solidFill>
                  <a:schemeClr val="tx1"/>
                </a:solidFill>
                <a:latin typeface="Agency FB" panose="020B0503020202020204" pitchFamily="34" charset="0"/>
              </a:rPr>
              <a:t>Radda.These</a:t>
            </a:r>
            <a:r>
              <a:rPr lang="en-GB" sz="20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three later came to be the </a:t>
            </a:r>
            <a:r>
              <a:rPr lang="en-GB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Provincia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 del Chianti or Chianti province. </a:t>
            </a:r>
            <a:endParaRPr lang="en-GB" sz="2000" dirty="0" smtClean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At 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the time, Chianti was a geographical district rather than a wine region. Chianti’s first reference as a wine area was made around 1716. </a:t>
            </a:r>
            <a:endParaRPr lang="en-GB" sz="2000" dirty="0" smtClean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This 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reference was actually the first of its kind; Chianti was the first officially demarcated wine region in the world. </a:t>
            </a:r>
            <a:endParaRPr lang="en-GB" sz="2000" dirty="0" smtClean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This 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edict was made by the Grand Duke of Tuscany at the time, </a:t>
            </a:r>
            <a:r>
              <a:rPr lang="en-GB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Cosimo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 III</a:t>
            </a:r>
            <a:r>
              <a:rPr lang="en-GB" sz="20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.. </a:t>
            </a:r>
            <a:endParaRPr lang="en-US" sz="2000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marL="342900" lvl="0" indent="-34290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sz="20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93" name="Google Shape;193;p28"/>
          <p:cNvSpPr txBox="1">
            <a:spLocks noGrp="1"/>
          </p:cNvSpPr>
          <p:nvPr>
            <p:ph type="title" idx="15"/>
          </p:nvPr>
        </p:nvSpPr>
        <p:spPr>
          <a:xfrm>
            <a:off x="2971800" y="819150"/>
            <a:ext cx="38589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HISTORY/OVERVIEW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583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"/>
          <p:cNvSpPr txBox="1">
            <a:spLocks noGrp="1"/>
          </p:cNvSpPr>
          <p:nvPr>
            <p:ph type="subTitle" idx="7"/>
          </p:nvPr>
        </p:nvSpPr>
        <p:spPr>
          <a:xfrm flipH="1">
            <a:off x="609600" y="1733550"/>
            <a:ext cx="7772400" cy="31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The 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edict also delimited the Chianti area as territory around </a:t>
            </a:r>
            <a:r>
              <a:rPr lang="en-GB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Castellina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, </a:t>
            </a:r>
            <a:r>
              <a:rPr lang="en-GB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Gaiole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, </a:t>
            </a:r>
            <a:r>
              <a:rPr lang="en-GB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Radda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, </a:t>
            </a:r>
            <a:r>
              <a:rPr lang="en-GB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Panzano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 and </a:t>
            </a:r>
            <a:r>
              <a:rPr lang="en-GB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Greve</a:t>
            </a:r>
            <a:r>
              <a:rPr lang="en-GB" sz="20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Not much is known about the composition of Chianti wine in this period. </a:t>
            </a:r>
            <a:endParaRPr lang="en-GB" sz="2000" dirty="0" smtClean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There 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is evidence that the red wine of this period was mostly made up of the </a:t>
            </a:r>
            <a:r>
              <a:rPr lang="en-GB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canaiolo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 grape. </a:t>
            </a:r>
            <a:endParaRPr lang="en-GB" sz="2000" dirty="0" smtClean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Baron 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Bettino </a:t>
            </a:r>
            <a:r>
              <a:rPr lang="en-GB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Ricasoli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, the second Prime Minister of Italy is responsible for contemporary-style Chianti as it is known today</a:t>
            </a:r>
            <a:r>
              <a:rPr lang="en-GB" sz="20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In 1872, the baron dictated that the red blend of Chianti should mostly consist if </a:t>
            </a:r>
            <a:r>
              <a:rPr lang="en-GB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sangiovese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 because of its vigour and bouquet and </a:t>
            </a:r>
            <a:r>
              <a:rPr lang="en-GB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canaiolo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 should be added to soften the wine. </a:t>
            </a:r>
            <a:endParaRPr sz="20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93" name="Google Shape;193;p28"/>
          <p:cNvSpPr txBox="1">
            <a:spLocks noGrp="1"/>
          </p:cNvSpPr>
          <p:nvPr>
            <p:ph type="title" idx="15"/>
          </p:nvPr>
        </p:nvSpPr>
        <p:spPr>
          <a:xfrm>
            <a:off x="2971800" y="819150"/>
            <a:ext cx="38589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HISTORY/OVERVIEW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"/>
          <p:cNvSpPr txBox="1">
            <a:spLocks noGrp="1"/>
          </p:cNvSpPr>
          <p:nvPr>
            <p:ph type="subTitle" idx="7"/>
          </p:nvPr>
        </p:nvSpPr>
        <p:spPr>
          <a:xfrm flipH="1">
            <a:off x="609600" y="1733550"/>
            <a:ext cx="7772400" cy="29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The 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statesman based this on a synthesis of years of experimentation</a:t>
            </a:r>
            <a:r>
              <a:rPr lang="en-GB" sz="20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For wines meant for early consumption, the addition of </a:t>
            </a:r>
            <a:r>
              <a:rPr lang="en-GB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malvasia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 grape was allowed. This was however discouraged for wines meant for cellaring. </a:t>
            </a:r>
            <a:endParaRPr lang="en-US" sz="2000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The composition of </a:t>
            </a:r>
            <a:r>
              <a:rPr lang="en-GB" sz="20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the </a:t>
            </a:r>
            <a:r>
              <a:rPr lang="en-GB" sz="2000" dirty="0" err="1" smtClean="0">
                <a:solidFill>
                  <a:schemeClr val="tx1"/>
                </a:solidFill>
                <a:latin typeface="Agency FB" panose="020B0503020202020204" pitchFamily="34" charset="0"/>
              </a:rPr>
              <a:t>Ricasoli</a:t>
            </a:r>
            <a:r>
              <a:rPr lang="en-GB" sz="20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wine was as follows; 70% Sangiovese, 15% </a:t>
            </a:r>
            <a:r>
              <a:rPr lang="en-GB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Canaiolo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, 10% </a:t>
            </a:r>
            <a:r>
              <a:rPr lang="en-GB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Malvasia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 and </a:t>
            </a:r>
            <a:r>
              <a:rPr lang="en-GB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Trebbiano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 and 5% complementary vines such as </a:t>
            </a:r>
            <a:r>
              <a:rPr lang="en-GB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Colorino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 and </a:t>
            </a:r>
            <a:r>
              <a:rPr lang="en-GB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Mammolo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. </a:t>
            </a:r>
            <a:endParaRPr lang="en-GB" sz="2000" dirty="0" smtClean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The </a:t>
            </a:r>
            <a:r>
              <a:rPr lang="en-GB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Ricasoli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 blend was an immediate hit to the extent that the Chianti came in first place at an international Paris exhibition in </a:t>
            </a:r>
            <a:r>
              <a:rPr lang="en-GB" sz="20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1878 (Wine and Other Stories, 2020). </a:t>
            </a:r>
            <a:endParaRPr lang="en-US" sz="2000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marL="342900" lvl="0" indent="-34290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sz="20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93" name="Google Shape;193;p28"/>
          <p:cNvSpPr txBox="1">
            <a:spLocks noGrp="1"/>
          </p:cNvSpPr>
          <p:nvPr>
            <p:ph type="title" idx="15"/>
          </p:nvPr>
        </p:nvSpPr>
        <p:spPr>
          <a:xfrm>
            <a:off x="2971800" y="819150"/>
            <a:ext cx="38589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HISTORY/OVERVIEW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2886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"/>
          <p:cNvSpPr txBox="1">
            <a:spLocks noGrp="1"/>
          </p:cNvSpPr>
          <p:nvPr>
            <p:ph type="subTitle" idx="7"/>
          </p:nvPr>
        </p:nvSpPr>
        <p:spPr>
          <a:xfrm flipH="1">
            <a:off x="609600" y="1733550"/>
            <a:ext cx="7772400" cy="29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In 1924, the </a:t>
            </a:r>
            <a:r>
              <a:rPr lang="en-GB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Chianto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Classico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 Consortium was created to lookout for the misappropriation of the Chianti heritage and production of counterfeits. </a:t>
            </a:r>
            <a:endParaRPr lang="en-GB" sz="2000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The 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aim of the consortium was to “protect, oversee and valorise the Chianti </a:t>
            </a:r>
            <a:r>
              <a:rPr lang="en-GB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Classico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 denomination</a:t>
            </a:r>
            <a:r>
              <a:rPr lang="en-GB" sz="20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“.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The effigy of the consortium was a black rooster. This rooster can still be found on bottles made by the consortium’s </a:t>
            </a:r>
            <a:r>
              <a:rPr lang="en-GB" sz="20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members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GB" sz="20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(Wine and Travel Italy, 2021).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The 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Consortium was also the first to officially define “Chianti </a:t>
            </a:r>
            <a:r>
              <a:rPr lang="en-GB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Classico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” and its members were allowed to use the term as a means of differentiating their products. Till date, the Consortium strives to differentiate the “</a:t>
            </a:r>
            <a:r>
              <a:rPr lang="en-GB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Classico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” from generic Chianti. </a:t>
            </a:r>
            <a:endParaRPr lang="en-US" sz="2000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marL="342900" lvl="0" indent="-34290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sz="20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93" name="Google Shape;193;p28"/>
          <p:cNvSpPr txBox="1">
            <a:spLocks noGrp="1"/>
          </p:cNvSpPr>
          <p:nvPr>
            <p:ph type="title" idx="15"/>
          </p:nvPr>
        </p:nvSpPr>
        <p:spPr>
          <a:xfrm>
            <a:off x="2971800" y="819150"/>
            <a:ext cx="38589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HISTORY/OVERVIEW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9124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"/>
          <p:cNvSpPr txBox="1">
            <a:spLocks noGrp="1"/>
          </p:cNvSpPr>
          <p:nvPr>
            <p:ph type="subTitle" idx="7"/>
          </p:nvPr>
        </p:nvSpPr>
        <p:spPr>
          <a:xfrm flipH="1">
            <a:off x="457200" y="1504950"/>
            <a:ext cx="8229600" cy="32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It is also important to note that the Consortium has faced various challenges since its establishment. </a:t>
            </a:r>
            <a:endParaRPr lang="en-GB" sz="2000" dirty="0" smtClean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Their 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interests collided with those of the mass producers and big exporters. The Italian Parliament failed to support the consortium’s effort to define the Chianti </a:t>
            </a:r>
            <a:r>
              <a:rPr lang="en-GB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Classico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 zone</a:t>
            </a:r>
            <a:r>
              <a:rPr lang="en-GB" sz="20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In fact, what happened was that the </a:t>
            </a:r>
            <a:r>
              <a:rPr lang="en-GB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Dalmasso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 Commission of 1932 expanded the Chianti </a:t>
            </a:r>
            <a:r>
              <a:rPr lang="en-GB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Classico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 zone. Six Chianti sub-zones were added</a:t>
            </a:r>
            <a:r>
              <a:rPr lang="en-GB" sz="20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In addition to the Chianti </a:t>
            </a:r>
            <a:r>
              <a:rPr lang="en-GB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Classico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, the Commission defined Chianti </a:t>
            </a:r>
            <a:r>
              <a:rPr lang="en-GB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Montalbano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, Chianti </a:t>
            </a:r>
            <a:r>
              <a:rPr lang="en-GB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Colli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Senesi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, Chianti </a:t>
            </a:r>
            <a:r>
              <a:rPr lang="en-GB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Colli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Aretini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, Chianti Rufina, Chianti </a:t>
            </a:r>
            <a:r>
              <a:rPr lang="en-GB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Colli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Fiorentini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 and Chianti </a:t>
            </a:r>
            <a:r>
              <a:rPr lang="en-GB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Montespertolli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. </a:t>
            </a:r>
            <a:endParaRPr lang="en-GB" sz="2000" dirty="0" smtClean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This 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division failed to consider </a:t>
            </a:r>
            <a:r>
              <a:rPr lang="en-GB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mesoclimate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 and terroir, which are common viticultural aspects. This leads us to our discussion, the terroir.</a:t>
            </a:r>
            <a:endParaRPr lang="en-US" sz="2000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marL="342900" lvl="0" indent="-34290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sz="20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93" name="Google Shape;193;p28"/>
          <p:cNvSpPr txBox="1">
            <a:spLocks noGrp="1"/>
          </p:cNvSpPr>
          <p:nvPr>
            <p:ph type="title" idx="15"/>
          </p:nvPr>
        </p:nvSpPr>
        <p:spPr>
          <a:xfrm>
            <a:off x="2971800" y="819150"/>
            <a:ext cx="38589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HISTORY/OVERVIEW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836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"/>
          <p:cNvSpPr txBox="1">
            <a:spLocks noGrp="1"/>
          </p:cNvSpPr>
          <p:nvPr>
            <p:ph type="subTitle" idx="7"/>
          </p:nvPr>
        </p:nvSpPr>
        <p:spPr>
          <a:xfrm flipH="1">
            <a:off x="304800" y="1504950"/>
            <a:ext cx="8610600" cy="32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Terroir refers to the sense of place in a wine</a:t>
            </a:r>
            <a:r>
              <a:rPr lang="en-GB" sz="20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It is a combination of human and natural factors. Human factors include production choices such as winemaking techniques and viticulture while natural factors include; topography, soil, climate and grape variety and clone</a:t>
            </a:r>
            <a:r>
              <a:rPr lang="en-GB" sz="20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In the Chianti </a:t>
            </a:r>
            <a:r>
              <a:rPr lang="en-GB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Classico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subregion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, the geography and soil is quite varied and altitude ranges from 820 to 2000 feet with rolling hills resulting in different macroclimates. In the area, there are 2 main soil types; </a:t>
            </a:r>
            <a:r>
              <a:rPr lang="en-GB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alberese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, a weathered sandstone and </a:t>
            </a:r>
            <a:r>
              <a:rPr lang="en-GB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galestro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, a grey </a:t>
            </a:r>
            <a:r>
              <a:rPr lang="en-GB" sz="20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marlstone (</a:t>
            </a:r>
            <a:r>
              <a:rPr lang="en-GB" sz="2000" dirty="0" err="1" smtClean="0">
                <a:solidFill>
                  <a:schemeClr val="tx1"/>
                </a:solidFill>
                <a:latin typeface="Agency FB" panose="020B0503020202020204" pitchFamily="34" charset="0"/>
              </a:rPr>
              <a:t>Domine</a:t>
            </a:r>
            <a:r>
              <a:rPr lang="en-GB" sz="20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, 2008).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In the greater </a:t>
            </a:r>
            <a:r>
              <a:rPr lang="en-GB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Chinati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 region, the Rufina subzone has predominantly chalk and marl vineyard soils. The vineyards are elevated causing a cool climate. In the </a:t>
            </a:r>
            <a:r>
              <a:rPr lang="en-GB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Colli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Fiorentini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, there are many foreign winemakers rather than traditional ones. </a:t>
            </a:r>
            <a:endParaRPr lang="en-US" sz="2000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marL="342900" lvl="0" indent="-34290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sz="20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93" name="Google Shape;193;p28"/>
          <p:cNvSpPr txBox="1">
            <a:spLocks noGrp="1"/>
          </p:cNvSpPr>
          <p:nvPr>
            <p:ph type="title" idx="15"/>
          </p:nvPr>
        </p:nvSpPr>
        <p:spPr>
          <a:xfrm>
            <a:off x="2971800" y="361950"/>
            <a:ext cx="38589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TERROIR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6715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"/>
          <p:cNvSpPr txBox="1">
            <a:spLocks noGrp="1"/>
          </p:cNvSpPr>
          <p:nvPr>
            <p:ph type="subTitle" idx="7"/>
          </p:nvPr>
        </p:nvSpPr>
        <p:spPr>
          <a:xfrm flipH="1">
            <a:off x="457200" y="1504950"/>
            <a:ext cx="8229600" cy="32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Due to a decline in wine quality because of the regulations of the Chianti DOC, Chianti became a DOCG in 1984. </a:t>
            </a:r>
            <a:endParaRPr lang="en-GB" sz="2000" dirty="0" smtClean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The </a:t>
            </a:r>
            <a:r>
              <a:rPr lang="en-GB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Chianto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 DOCG which applies to all subzones apart from Chianti </a:t>
            </a:r>
            <a:r>
              <a:rPr lang="en-GB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Classico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 specifies that the wine must contain at least 70% Sangiovese. </a:t>
            </a:r>
            <a:endParaRPr lang="en-GB" sz="2000" dirty="0" smtClean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Producers 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may add a label containing the name of the sub-zone if the grapes are exclusively grown in a specific subzone. </a:t>
            </a:r>
            <a:endParaRPr lang="en-GB" sz="2000" dirty="0" smtClean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Wines 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may also be classified into two; Chianti </a:t>
            </a:r>
            <a:r>
              <a:rPr lang="en-GB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Superiore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, which is made from grapes of lower-yielding vineyards and Chianti </a:t>
            </a:r>
            <a:r>
              <a:rPr lang="en-GB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Riserva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, which is aged for at least 2 years. </a:t>
            </a:r>
            <a:endParaRPr lang="en-GB" sz="2000" dirty="0" smtClean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The 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Chianti </a:t>
            </a:r>
            <a:r>
              <a:rPr lang="en-GB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Classico</a:t>
            </a:r>
            <a:r>
              <a:rPr lang="en-GB" sz="2000" dirty="0">
                <a:solidFill>
                  <a:schemeClr val="tx1"/>
                </a:solidFill>
                <a:latin typeface="Agency FB" panose="020B0503020202020204" pitchFamily="34" charset="0"/>
              </a:rPr>
              <a:t> has its own DOCG. Its wines are to contain at least 80% Sangiovese and its bottles should be branded with the black rooster. </a:t>
            </a:r>
            <a:endParaRPr lang="en-US" sz="2000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marL="342900" lvl="0" indent="-34290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sz="20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93" name="Google Shape;193;p28"/>
          <p:cNvSpPr txBox="1">
            <a:spLocks noGrp="1"/>
          </p:cNvSpPr>
          <p:nvPr>
            <p:ph type="title" idx="15"/>
          </p:nvPr>
        </p:nvSpPr>
        <p:spPr>
          <a:xfrm>
            <a:off x="2971800" y="209550"/>
            <a:ext cx="5105400" cy="10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REGULATIONS AND APPELATIONS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3565404"/>
      </p:ext>
    </p:extLst>
  </p:cSld>
  <p:clrMapOvr>
    <a:masterClrMapping/>
  </p:clrMapOvr>
</p:sld>
</file>

<file path=ppt/theme/theme1.xml><?xml version="1.0" encoding="utf-8"?>
<a:theme xmlns:a="http://schemas.openxmlformats.org/drawingml/2006/main" name="Vineyard Company Profile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32E61"/>
      </a:accent1>
      <a:accent2>
        <a:srgbClr val="191414"/>
      </a:accent2>
      <a:accent3>
        <a:srgbClr val="EEEEEE"/>
      </a:accent3>
      <a:accent4>
        <a:srgbClr val="A32E61"/>
      </a:accent4>
      <a:accent5>
        <a:srgbClr val="D56489"/>
      </a:accent5>
      <a:accent6>
        <a:srgbClr val="D5648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1325</Words>
  <Application>Microsoft Office PowerPoint</Application>
  <PresentationFormat>On-screen Show (16:9)</PresentationFormat>
  <Paragraphs>64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Oswald Regular</vt:lpstr>
      <vt:lpstr>Agency FB</vt:lpstr>
      <vt:lpstr>Oswald</vt:lpstr>
      <vt:lpstr>Open Sans Light</vt:lpstr>
      <vt:lpstr>Open Sans</vt:lpstr>
      <vt:lpstr>Livvic</vt:lpstr>
      <vt:lpstr>Roboto Condensed Light</vt:lpstr>
      <vt:lpstr>Vineyard Company Profile by Slidesgo</vt:lpstr>
      <vt:lpstr>THE CHIANTI WINE REGION OF ITALY</vt:lpstr>
      <vt:lpstr>INTRODUCTION</vt:lpstr>
      <vt:lpstr>HISTORY/OVERVIEW</vt:lpstr>
      <vt:lpstr>HISTORY/OVERVIEW</vt:lpstr>
      <vt:lpstr>HISTORY/OVERVIEW</vt:lpstr>
      <vt:lpstr>HISTORY/OVERVIEW</vt:lpstr>
      <vt:lpstr>HISTORY/OVERVIEW</vt:lpstr>
      <vt:lpstr>TERROIR</vt:lpstr>
      <vt:lpstr>REGULATIONS AND APPELATIONS</vt:lpstr>
      <vt:lpstr>PRINCIPLE GRAPES</vt:lpstr>
      <vt:lpstr>CHIANTI WINE PRODUCERS</vt:lpstr>
      <vt:lpstr>CHIANTI WINE PRODUCERS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CHIANTI WINE REGION OF ITALY</dc:title>
  <cp:lastModifiedBy>USER</cp:lastModifiedBy>
  <cp:revision>9</cp:revision>
  <dcterms:modified xsi:type="dcterms:W3CDTF">2021-06-18T20:24:07Z</dcterms:modified>
</cp:coreProperties>
</file>